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55746F-0E31-4E72-B368-F99C5F3B0657}" type="datetimeFigureOut">
              <a:rPr lang="en-US" smtClean="0"/>
              <a:t>3/8/2023</a:t>
            </a:fld>
            <a:endParaRPr lang="en-US"/>
          </a:p>
        </p:txBody>
      </p:sp>
      <p:sp>
        <p:nvSpPr>
          <p:cNvPr id="5" name="Footer Placeholder 4"/>
          <p:cNvSpPr>
            <a:spLocks noGrp="1"/>
          </p:cNvSpPr>
          <p:nvPr>
            <p:ph type="ftr" sz="quarter" idx="11"/>
          </p:nvPr>
        </p:nvSpPr>
        <p:spPr>
          <a:xfrm>
            <a:off x="2493105" y="329307"/>
            <a:ext cx="4897310"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8231A8D1-00D0-4928-8772-FD1FEA099B3B}" type="slidenum">
              <a:rPr lang="en-US" smtClean="0"/>
              <a:t>‹#›</a:t>
            </a:fld>
            <a:endParaRPr lang="en-US"/>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12151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55746F-0E31-4E72-B368-F99C5F3B0657}"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1A8D1-00D0-4928-8772-FD1FEA099B3B}" type="slidenum">
              <a:rPr lang="en-US" smtClean="0"/>
              <a:t>‹#›</a:t>
            </a:fld>
            <a:endParaRPr lang="en-US"/>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72323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55746F-0E31-4E72-B368-F99C5F3B0657}"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1A8D1-00D0-4928-8772-FD1FEA099B3B}" type="slidenum">
              <a:rPr lang="en-US" smtClean="0"/>
              <a:t>‹#›</a:t>
            </a:fld>
            <a:endParaRPr lang="en-US"/>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57254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55746F-0E31-4E72-B368-F99C5F3B0657}"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1A8D1-00D0-4928-8772-FD1FEA099B3B}" type="slidenum">
              <a:rPr lang="en-US" smtClean="0"/>
              <a:t>‹#›</a:t>
            </a:fld>
            <a:endParaRPr lang="en-US"/>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97504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55746F-0E31-4E72-B368-F99C5F3B0657}"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1A8D1-00D0-4928-8772-FD1FEA099B3B}" type="slidenum">
              <a:rPr lang="en-US" smtClean="0"/>
              <a:t>‹#›</a:t>
            </a:fld>
            <a:endParaRPr lang="en-US"/>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114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55746F-0E31-4E72-B368-F99C5F3B0657}"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1A8D1-00D0-4928-8772-FD1FEA099B3B}" type="slidenum">
              <a:rPr lang="en-US" smtClean="0"/>
              <a:t>‹#›</a:t>
            </a:fld>
            <a:endParaRPr lang="en-US"/>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45886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55746F-0E31-4E72-B368-F99C5F3B0657}" type="datetimeFigureOut">
              <a:rPr lang="en-US" smtClean="0"/>
              <a:t>3/8/2023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31A8D1-00D0-4928-8772-FD1FEA099B3B}" type="slidenum">
              <a:rPr lang="en-US" smtClean="0"/>
              <a:t>‹#›</a:t>
            </a:fld>
            <a:endParaRPr lang="en-US"/>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36017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55746F-0E31-4E72-B368-F99C5F3B0657}" type="datetimeFigureOut">
              <a:rPr lang="en-US" smtClean="0"/>
              <a:t>3/8/2023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31A8D1-00D0-4928-8772-FD1FEA099B3B}" type="slidenum">
              <a:rPr lang="en-US" smtClean="0"/>
              <a:t>‹#›</a:t>
            </a:fld>
            <a:endParaRPr lang="en-US"/>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37018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55746F-0E31-4E72-B368-F99C5F3B0657}" type="datetimeFigureOut">
              <a:rPr lang="en-US" smtClean="0"/>
              <a:t>3/8/2023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31A8D1-00D0-4928-8772-FD1FEA099B3B}" type="slidenum">
              <a:rPr lang="en-US" smtClean="0"/>
              <a:t>‹#›</a:t>
            </a:fld>
            <a:endParaRPr lang="en-US"/>
          </a:p>
        </p:txBody>
      </p:sp>
    </p:spTree>
    <p:extLst>
      <p:ext uri="{BB962C8B-B14F-4D97-AF65-F5344CB8AC3E}">
        <p14:creationId xmlns:p14="http://schemas.microsoft.com/office/powerpoint/2010/main" val="2093725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55746F-0E31-4E72-B368-F99C5F3B0657}"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1A8D1-00D0-4928-8772-FD1FEA099B3B}" type="slidenum">
              <a:rPr lang="en-US" smtClean="0"/>
              <a:t>‹#›</a:t>
            </a:fld>
            <a:endParaRPr lang="en-US"/>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3452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AD55746F-0E31-4E72-B368-F99C5F3B0657}" type="datetimeFigureOut">
              <a:rPr lang="en-US" smtClean="0"/>
              <a:t>3/8/2023</a:t>
            </a:fld>
            <a:endParaRPr lang="en-US"/>
          </a:p>
        </p:txBody>
      </p:sp>
      <p:sp>
        <p:nvSpPr>
          <p:cNvPr id="6" name="Footer Placeholder 5"/>
          <p:cNvSpPr>
            <a:spLocks noGrp="1"/>
          </p:cNvSpPr>
          <p:nvPr>
            <p:ph type="ftr" sz="quarter" idx="11"/>
          </p:nvPr>
        </p:nvSpPr>
        <p:spPr>
          <a:xfrm>
            <a:off x="1534910" y="318640"/>
            <a:ext cx="5453475" cy="320931"/>
          </a:xfrm>
        </p:spPr>
        <p:txBody>
          <a:bodyPr/>
          <a:lstStyle/>
          <a:p>
            <a:endParaRPr lang="en-US"/>
          </a:p>
        </p:txBody>
      </p:sp>
      <p:sp>
        <p:nvSpPr>
          <p:cNvPr id="7" name="Slide Number Placeholder 6"/>
          <p:cNvSpPr>
            <a:spLocks noGrp="1"/>
          </p:cNvSpPr>
          <p:nvPr>
            <p:ph type="sldNum" sz="quarter" idx="12"/>
          </p:nvPr>
        </p:nvSpPr>
        <p:spPr/>
        <p:txBody>
          <a:bodyPr/>
          <a:lstStyle/>
          <a:p>
            <a:fld id="{8231A8D1-00D0-4928-8772-FD1FEA099B3B}" type="slidenum">
              <a:rPr lang="en-US" smtClean="0"/>
              <a:t>‹#›</a:t>
            </a:fld>
            <a:endParaRPr lang="en-US"/>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79206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D55746F-0E31-4E72-B368-F99C5F3B0657}" type="datetimeFigureOut">
              <a:rPr lang="en-US" smtClean="0"/>
              <a:t>3/8/2023</a:t>
            </a:fld>
            <a:endParaRPr lang="en-US"/>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231A8D1-00D0-4928-8772-FD1FEA099B3B}" type="slidenum">
              <a:rPr lang="en-US" smtClean="0"/>
              <a:t>‹#›</a:t>
            </a:fld>
            <a:endParaRPr lang="en-US"/>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46296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7FF4A-DAD0-C814-B5F1-D765628EEE3F}"/>
              </a:ext>
            </a:extLst>
          </p:cNvPr>
          <p:cNvSpPr>
            <a:spLocks noGrp="1"/>
          </p:cNvSpPr>
          <p:nvPr>
            <p:ph type="ctrTitle"/>
          </p:nvPr>
        </p:nvSpPr>
        <p:spPr/>
        <p:txBody>
          <a:bodyPr>
            <a:normAutofit/>
          </a:bodyPr>
          <a:lstStyle/>
          <a:p>
            <a:pPr algn="ctr"/>
            <a:r>
              <a:rPr lang="en-US" sz="4000" b="1" dirty="0">
                <a:latin typeface="Arial" panose="020B0604020202020204" pitchFamily="34" charset="0"/>
                <a:cs typeface="Arial" panose="020B0604020202020204" pitchFamily="34" charset="0"/>
              </a:rPr>
              <a:t>TYPES OF ACCOUNT</a:t>
            </a:r>
          </a:p>
        </p:txBody>
      </p:sp>
    </p:spTree>
    <p:extLst>
      <p:ext uri="{BB962C8B-B14F-4D97-AF65-F5344CB8AC3E}">
        <p14:creationId xmlns:p14="http://schemas.microsoft.com/office/powerpoint/2010/main" val="4275078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89A6B5-CA9D-F3BC-4EB1-6071623693BA}"/>
              </a:ext>
            </a:extLst>
          </p:cNvPr>
          <p:cNvSpPr>
            <a:spLocks noGrp="1"/>
          </p:cNvSpPr>
          <p:nvPr>
            <p:ph idx="1"/>
          </p:nvPr>
        </p:nvSpPr>
        <p:spPr/>
        <p:txBody>
          <a:bodyPr/>
          <a:lstStyle/>
          <a:p>
            <a:pPr marL="0" indent="0" algn="just">
              <a:buNone/>
            </a:pPr>
            <a:r>
              <a:rPr lang="en-US" dirty="0">
                <a:latin typeface="Arial" panose="020B0604020202020204" pitchFamily="34" charset="0"/>
                <a:cs typeface="Arial" panose="020B0604020202020204" pitchFamily="34" charset="0"/>
              </a:rPr>
              <a:t>The golden rules of accounting help in documenting the financial transactions in ledgers. These golden rules are based on the type of account. Each transaction will have a debit and credit entry and belong to one of the following three types of accounts.</a:t>
            </a:r>
          </a:p>
          <a:p>
            <a:pPr algn="just"/>
            <a:r>
              <a:rPr lang="en-US" b="1" dirty="0">
                <a:latin typeface="Arial" panose="020B0604020202020204" pitchFamily="34" charset="0"/>
                <a:cs typeface="Arial" panose="020B0604020202020204" pitchFamily="34" charset="0"/>
              </a:rPr>
              <a:t>Real Account</a:t>
            </a:r>
          </a:p>
          <a:p>
            <a:pPr algn="just"/>
            <a:r>
              <a:rPr lang="en-US" b="1" dirty="0">
                <a:latin typeface="Arial" panose="020B0604020202020204" pitchFamily="34" charset="0"/>
                <a:cs typeface="Arial" panose="020B0604020202020204" pitchFamily="34" charset="0"/>
              </a:rPr>
              <a:t>Personal Account</a:t>
            </a:r>
          </a:p>
          <a:p>
            <a:pPr algn="just"/>
            <a:r>
              <a:rPr lang="en-US" b="1" dirty="0">
                <a:latin typeface="Arial" panose="020B0604020202020204" pitchFamily="34" charset="0"/>
                <a:cs typeface="Arial" panose="020B0604020202020204" pitchFamily="34" charset="0"/>
              </a:rPr>
              <a:t>Nominal Account</a:t>
            </a:r>
          </a:p>
        </p:txBody>
      </p:sp>
    </p:spTree>
    <p:extLst>
      <p:ext uri="{BB962C8B-B14F-4D97-AF65-F5344CB8AC3E}">
        <p14:creationId xmlns:p14="http://schemas.microsoft.com/office/powerpoint/2010/main" val="2837181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B2034-9206-67B8-E413-993606C6022A}"/>
              </a:ext>
            </a:extLst>
          </p:cNvPr>
          <p:cNvSpPr>
            <a:spLocks noGrp="1"/>
          </p:cNvSpPr>
          <p:nvPr>
            <p:ph type="title"/>
          </p:nvPr>
        </p:nvSpPr>
        <p:spPr/>
        <p:txBody>
          <a:bodyPr>
            <a:normAutofit/>
          </a:bodyPr>
          <a:lstStyle/>
          <a:p>
            <a:r>
              <a:rPr lang="en-US" sz="3600" b="1" dirty="0">
                <a:latin typeface="Arial" panose="020B0604020202020204" pitchFamily="34" charset="0"/>
                <a:cs typeface="Arial" panose="020B0604020202020204" pitchFamily="34" charset="0"/>
              </a:rPr>
              <a:t>Real Account</a:t>
            </a:r>
            <a:endParaRPr lang="en-US" sz="3600" b="1" dirty="0"/>
          </a:p>
        </p:txBody>
      </p:sp>
      <p:sp>
        <p:nvSpPr>
          <p:cNvPr id="3" name="Content Placeholder 2">
            <a:extLst>
              <a:ext uri="{FF2B5EF4-FFF2-40B4-BE49-F238E27FC236}">
                <a16:creationId xmlns:a16="http://schemas.microsoft.com/office/drawing/2014/main" id="{A0EC0060-F0D3-9752-D5D5-B102D418FFCB}"/>
              </a:ext>
            </a:extLst>
          </p:cNvPr>
          <p:cNvSpPr>
            <a:spLocks noGrp="1"/>
          </p:cNvSpPr>
          <p:nvPr>
            <p:ph idx="1"/>
          </p:nvPr>
        </p:nvSpPr>
        <p:spPr/>
        <p:txBody>
          <a:bodyPr/>
          <a:lstStyle/>
          <a:p>
            <a:pPr marL="0" indent="0" algn="just">
              <a:buNone/>
            </a:pPr>
            <a:r>
              <a:rPr lang="en-US" dirty="0">
                <a:latin typeface="Arial" panose="020B0604020202020204" pitchFamily="34" charset="0"/>
                <a:cs typeface="Arial" panose="020B0604020202020204" pitchFamily="34" charset="0"/>
              </a:rPr>
              <a:t>A real account is a general ledger account that reflects all the transactions relating to assets and liabilities. It comprises tangible and intangible assets. Tangible assets such as furniture, land, building, machinery, etc. On the other hand, intangible assets such as goodwill, copyright, patents, etc.</a:t>
            </a:r>
          </a:p>
          <a:p>
            <a:pPr marL="0" indent="0" algn="just">
              <a:buNone/>
            </a:pPr>
            <a:r>
              <a:rPr lang="en-US" dirty="0">
                <a:latin typeface="Arial" panose="020B0604020202020204" pitchFamily="34" charset="0"/>
                <a:cs typeface="Arial" panose="020B0604020202020204" pitchFamily="34" charset="0"/>
              </a:rPr>
              <a:t>Real accounts are carried forward to the following year, therefore, are not closed at the end of the financial year. Furthermore, a real account appears in the balance sheet. A furniture account is a type of real account.</a:t>
            </a:r>
          </a:p>
        </p:txBody>
      </p:sp>
    </p:spTree>
    <p:extLst>
      <p:ext uri="{BB962C8B-B14F-4D97-AF65-F5344CB8AC3E}">
        <p14:creationId xmlns:p14="http://schemas.microsoft.com/office/powerpoint/2010/main" val="3502315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F2C0E-B958-BB6D-0762-871AB777DC15}"/>
              </a:ext>
            </a:extLst>
          </p:cNvPr>
          <p:cNvSpPr>
            <a:spLocks noGrp="1"/>
          </p:cNvSpPr>
          <p:nvPr>
            <p:ph type="title"/>
          </p:nvPr>
        </p:nvSpPr>
        <p:spPr/>
        <p:txBody>
          <a:bodyPr>
            <a:normAutofit/>
          </a:bodyPr>
          <a:lstStyle/>
          <a:p>
            <a:r>
              <a:rPr lang="en-US" sz="3600" b="1" dirty="0">
                <a:latin typeface="Arial" panose="020B0604020202020204" pitchFamily="34" charset="0"/>
                <a:cs typeface="Arial" panose="020B0604020202020204" pitchFamily="34" charset="0"/>
              </a:rPr>
              <a:t>Personal Account</a:t>
            </a:r>
          </a:p>
        </p:txBody>
      </p:sp>
      <p:sp>
        <p:nvSpPr>
          <p:cNvPr id="3" name="Content Placeholder 2">
            <a:extLst>
              <a:ext uri="{FF2B5EF4-FFF2-40B4-BE49-F238E27FC236}">
                <a16:creationId xmlns:a16="http://schemas.microsoft.com/office/drawing/2014/main" id="{AF78E1E5-8515-6CDE-14B6-180973E0EE55}"/>
              </a:ext>
            </a:extLst>
          </p:cNvPr>
          <p:cNvSpPr>
            <a:spLocks noGrp="1"/>
          </p:cNvSpPr>
          <p:nvPr>
            <p:ph idx="1"/>
          </p:nvPr>
        </p:nvSpPr>
        <p:spPr/>
        <p:txBody>
          <a:bodyPr/>
          <a:lstStyle/>
          <a:p>
            <a:pPr marL="0" indent="0" algn="just">
              <a:buNone/>
            </a:pPr>
            <a:r>
              <a:rPr lang="en-US" dirty="0">
                <a:latin typeface="Arial" panose="020B0604020202020204" pitchFamily="34" charset="0"/>
                <a:cs typeface="Arial" panose="020B0604020202020204" pitchFamily="34" charset="0"/>
              </a:rPr>
              <a:t>A personal account is a general ledger account relating to persons. It can be natural persons like individuals or artificial persons like companies, firms, associations, etc. When company A receives money or credit from another business or individual, company A becomes the receiver. And, the other business or individual who gives it becomes the giver, in the case of a personal account. A creditor account is a type of personal account.</a:t>
            </a:r>
          </a:p>
        </p:txBody>
      </p:sp>
    </p:spTree>
    <p:extLst>
      <p:ext uri="{BB962C8B-B14F-4D97-AF65-F5344CB8AC3E}">
        <p14:creationId xmlns:p14="http://schemas.microsoft.com/office/powerpoint/2010/main" val="2901560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49EAF-AF46-FFCE-D6CB-82DA2FF2C87F}"/>
              </a:ext>
            </a:extLst>
          </p:cNvPr>
          <p:cNvSpPr>
            <a:spLocks noGrp="1"/>
          </p:cNvSpPr>
          <p:nvPr>
            <p:ph type="title"/>
          </p:nvPr>
        </p:nvSpPr>
        <p:spPr/>
        <p:txBody>
          <a:bodyPr>
            <a:normAutofit/>
          </a:bodyPr>
          <a:lstStyle/>
          <a:p>
            <a:pPr algn="just"/>
            <a:r>
              <a:rPr lang="en-US" sz="3200" b="1" dirty="0">
                <a:latin typeface="Arial" panose="020B0604020202020204" pitchFamily="34" charset="0"/>
                <a:cs typeface="Arial" panose="020B0604020202020204" pitchFamily="34" charset="0"/>
              </a:rPr>
              <a:t>Following are the subcategories of personal accounts:</a:t>
            </a:r>
          </a:p>
        </p:txBody>
      </p:sp>
      <p:sp>
        <p:nvSpPr>
          <p:cNvPr id="3" name="Content Placeholder 2">
            <a:extLst>
              <a:ext uri="{FF2B5EF4-FFF2-40B4-BE49-F238E27FC236}">
                <a16:creationId xmlns:a16="http://schemas.microsoft.com/office/drawing/2014/main" id="{0F410684-5073-DE9B-7AC1-8930182215C5}"/>
              </a:ext>
            </a:extLst>
          </p:cNvPr>
          <p:cNvSpPr>
            <a:spLocks noGrp="1"/>
          </p:cNvSpPr>
          <p:nvPr>
            <p:ph idx="1"/>
          </p:nvPr>
        </p:nvSpPr>
        <p:spPr/>
        <p:txBody>
          <a:bodyPr>
            <a:normAutofit lnSpcReduction="10000"/>
          </a:bodyPr>
          <a:lstStyle/>
          <a:p>
            <a:pPr algn="just"/>
            <a:r>
              <a:rPr lang="en-US" dirty="0">
                <a:latin typeface="Arial" panose="020B0604020202020204" pitchFamily="34" charset="0"/>
                <a:cs typeface="Arial" panose="020B0604020202020204" pitchFamily="34" charset="0"/>
              </a:rPr>
              <a:t>Artificial Personal Account: This type of account represents legal entities that are not considered human beings by law. Examples of artificial personal accounts are hospitals, banks, partnerships, government bodies, etc. </a:t>
            </a:r>
          </a:p>
          <a:p>
            <a:pPr algn="just"/>
            <a:r>
              <a:rPr lang="en-US" dirty="0">
                <a:latin typeface="Arial" panose="020B0604020202020204" pitchFamily="34" charset="0"/>
                <a:cs typeface="Arial" panose="020B0604020202020204" pitchFamily="34" charset="0"/>
              </a:rPr>
              <a:t>Natural Personal Account: This represents human beings. For example, creditor, debtor, capital account, drawings account, etc. </a:t>
            </a:r>
          </a:p>
          <a:p>
            <a:pPr algn="just"/>
            <a:r>
              <a:rPr lang="en-US" dirty="0">
                <a:latin typeface="Arial" panose="020B0604020202020204" pitchFamily="34" charset="0"/>
                <a:cs typeface="Arial" panose="020B0604020202020204" pitchFamily="34" charset="0"/>
              </a:rPr>
              <a:t>Representative Personal Account: This account represents accounts of both natural and artificial entities. The transactions in this account either belong to the previous year or the coming year. For example, salary drawn in advance, or salary due from the previous years, etc.</a:t>
            </a:r>
          </a:p>
        </p:txBody>
      </p:sp>
    </p:spTree>
    <p:extLst>
      <p:ext uri="{BB962C8B-B14F-4D97-AF65-F5344CB8AC3E}">
        <p14:creationId xmlns:p14="http://schemas.microsoft.com/office/powerpoint/2010/main" val="1178185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FD0C3-2D4A-2BE8-B2DC-8C3C81A62C14}"/>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Nominal Account</a:t>
            </a:r>
          </a:p>
        </p:txBody>
      </p:sp>
      <p:sp>
        <p:nvSpPr>
          <p:cNvPr id="3" name="Content Placeholder 2">
            <a:extLst>
              <a:ext uri="{FF2B5EF4-FFF2-40B4-BE49-F238E27FC236}">
                <a16:creationId xmlns:a16="http://schemas.microsoft.com/office/drawing/2014/main" id="{E9E45FE5-388D-B2D3-C0FA-75B49D6C501F}"/>
              </a:ext>
            </a:extLst>
          </p:cNvPr>
          <p:cNvSpPr>
            <a:spLocks noGrp="1"/>
          </p:cNvSpPr>
          <p:nvPr>
            <p:ph idx="1"/>
          </p:nvPr>
        </p:nvSpPr>
        <p:spPr/>
        <p:txBody>
          <a:bodyPr/>
          <a:lstStyle/>
          <a:p>
            <a:pPr marL="0" indent="0" algn="just">
              <a:buNone/>
            </a:pPr>
            <a:r>
              <a:rPr lang="en-US" dirty="0">
                <a:latin typeface="Arial" panose="020B0604020202020204" pitchFamily="34" charset="0"/>
                <a:cs typeface="Arial" panose="020B0604020202020204" pitchFamily="34" charset="0"/>
              </a:rPr>
              <a:t>A nominal account is a general ledger account relating to all business income, expenses, profit and losses. It accounts for all transactions pertaining to one fiscal year. As a result, the balances are reset to zero and can start afresh. An interest account is a type of nominal account.</a:t>
            </a:r>
          </a:p>
        </p:txBody>
      </p:sp>
    </p:spTree>
    <p:extLst>
      <p:ext uri="{BB962C8B-B14F-4D97-AF65-F5344CB8AC3E}">
        <p14:creationId xmlns:p14="http://schemas.microsoft.com/office/powerpoint/2010/main" val="237575049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Gallery</Template>
  <TotalTime>8</TotalTime>
  <Words>418</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Palatino Linotype</vt:lpstr>
      <vt:lpstr>Gallery</vt:lpstr>
      <vt:lpstr>TYPES OF ACCOUNT</vt:lpstr>
      <vt:lpstr>PowerPoint Presentation</vt:lpstr>
      <vt:lpstr>Real Account</vt:lpstr>
      <vt:lpstr>Personal Account</vt:lpstr>
      <vt:lpstr>Following are the subcategories of personal accounts:</vt:lpstr>
      <vt:lpstr>Nominal Account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ACCOUNT</dc:title>
  <dc:creator>Ananya Priya</dc:creator>
  <cp:lastModifiedBy>Shailee Upadhayay</cp:lastModifiedBy>
  <cp:revision>5</cp:revision>
  <dcterms:created xsi:type="dcterms:W3CDTF">2022-12-14T16:21:44Z</dcterms:created>
  <dcterms:modified xsi:type="dcterms:W3CDTF">2023-03-08T16:37:59Z</dcterms:modified>
</cp:coreProperties>
</file>